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7F1"/>
    <a:srgbClr val="FF3A30"/>
    <a:srgbClr val="F95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7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2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3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9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6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1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4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5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6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54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061B-D369-4677-A3A3-A0707C5F6686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У2. Задачи компьютерного зрения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Занятие №7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430582" y="5349875"/>
            <a:ext cx="9330836" cy="263983"/>
            <a:chOff x="1757835" y="5468947"/>
            <a:chExt cx="9330836" cy="263983"/>
          </a:xfrm>
        </p:grpSpPr>
        <p:cxnSp>
          <p:nvCxnSpPr>
            <p:cNvPr id="5" name="Straight Connector 4"/>
            <p:cNvCxnSpPr>
              <a:endCxn id="23" idx="6"/>
            </p:cNvCxnSpPr>
            <p:nvPr/>
          </p:nvCxnSpPr>
          <p:spPr>
            <a:xfrm>
              <a:off x="1888913" y="5600025"/>
              <a:ext cx="91997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75783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459016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160197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6137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562559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63740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64921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66610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367283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06217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757061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44565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13425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2651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 rot="18568983">
            <a:off x="1577271" y="4633604"/>
            <a:ext cx="136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Цилиндрическая панорама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 rot="18568983">
            <a:off x="927903" y="4826498"/>
            <a:ext cx="125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Виды панорам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 rot="18568983">
            <a:off x="2608961" y="4939168"/>
            <a:ext cx="69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RANSAC</a:t>
            </a:r>
          </a:p>
        </p:txBody>
      </p:sp>
      <p:sp>
        <p:nvSpPr>
          <p:cNvPr id="32" name="TextBox 31"/>
          <p:cNvSpPr txBox="1"/>
          <p:nvPr/>
        </p:nvSpPr>
        <p:spPr>
          <a:xfrm rot="18568983">
            <a:off x="3197396" y="4859796"/>
            <a:ext cx="9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Пирамиды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 rot="18568983">
            <a:off x="3853125" y="4711148"/>
            <a:ext cx="101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Простейшие нейроны</a:t>
            </a:r>
            <a:endParaRPr lang="en-US" sz="12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81033" y="5241379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366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21887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18568983">
            <a:off x="4454775" y="4803480"/>
            <a:ext cx="122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Кросс-энтропия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 rot="18568983">
            <a:off x="5145732" y="4671142"/>
            <a:ext cx="126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/>
              <a:t>Полносвязный</a:t>
            </a:r>
            <a:r>
              <a:rPr lang="ru-RU" sz="1200" dirty="0"/>
              <a:t> классификатор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 rot="18568983">
            <a:off x="5957710" y="4636046"/>
            <a:ext cx="1015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Проблемы обучения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 rot="18568983">
            <a:off x="6810155" y="4824433"/>
            <a:ext cx="72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Свертки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 rot="18568983">
            <a:off x="7552909" y="4808489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CNN</a:t>
            </a:r>
          </a:p>
        </p:txBody>
      </p:sp>
      <p:sp>
        <p:nvSpPr>
          <p:cNvPr id="43" name="TextBox 42"/>
          <p:cNvSpPr txBox="1"/>
          <p:nvPr/>
        </p:nvSpPr>
        <p:spPr>
          <a:xfrm rot="18568983">
            <a:off x="8152562" y="4464071"/>
            <a:ext cx="127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Генератор и дискриминатор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 rot="18568983">
            <a:off x="8940787" y="4800191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GAN</a:t>
            </a:r>
          </a:p>
        </p:txBody>
      </p:sp>
      <p:sp>
        <p:nvSpPr>
          <p:cNvPr id="45" name="TextBox 44"/>
          <p:cNvSpPr txBox="1"/>
          <p:nvPr/>
        </p:nvSpPr>
        <p:spPr>
          <a:xfrm rot="18568983">
            <a:off x="9629384" y="4819517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WGAN</a:t>
            </a:r>
          </a:p>
        </p:txBody>
      </p:sp>
      <p:sp>
        <p:nvSpPr>
          <p:cNvPr id="46" name="TextBox 45"/>
          <p:cNvSpPr txBox="1"/>
          <p:nvPr/>
        </p:nvSpPr>
        <p:spPr>
          <a:xfrm rot="18568983">
            <a:off x="10318277" y="4763475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36" y="5228296"/>
            <a:ext cx="1704246" cy="17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99C0E-2F68-7CBB-6BAE-B985D4F1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Уже разобрались с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FCA8AC-4A43-A65A-817B-14064A89B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Задача:</a:t>
            </a:r>
          </a:p>
          <a:p>
            <a:pPr lvl="1"/>
            <a:r>
              <a:rPr lang="ru-RU" dirty="0"/>
              <a:t>Классификация:</a:t>
            </a:r>
          </a:p>
          <a:p>
            <a:pPr lvl="2"/>
            <a:r>
              <a:rPr lang="ru-RU" dirty="0"/>
              <a:t>Бинарная классификация</a:t>
            </a:r>
          </a:p>
          <a:p>
            <a:pPr lvl="2"/>
            <a:r>
              <a:rPr lang="ru-RU" dirty="0" err="1"/>
              <a:t>Многоклассовая</a:t>
            </a:r>
            <a:r>
              <a:rPr lang="ru-RU" dirty="0"/>
              <a:t> классификация</a:t>
            </a:r>
          </a:p>
          <a:p>
            <a:r>
              <a:rPr lang="ru-RU" dirty="0"/>
              <a:t>Алгоритм:</a:t>
            </a:r>
          </a:p>
          <a:p>
            <a:pPr lvl="1"/>
            <a:r>
              <a:rPr lang="ru-RU" dirty="0"/>
              <a:t>Архитектура сети:</a:t>
            </a:r>
          </a:p>
          <a:p>
            <a:pPr lvl="2"/>
            <a:r>
              <a:rPr lang="ru-RU" dirty="0"/>
              <a:t>Персептрон</a:t>
            </a:r>
          </a:p>
          <a:p>
            <a:pPr lvl="2"/>
            <a:r>
              <a:rPr lang="ru-RU" dirty="0"/>
              <a:t>Слой активации</a:t>
            </a:r>
          </a:p>
          <a:p>
            <a:pPr lvl="2"/>
            <a:r>
              <a:rPr lang="ru-RU" dirty="0"/>
              <a:t>Сложная архитектура</a:t>
            </a:r>
          </a:p>
          <a:p>
            <a:pPr lvl="1"/>
            <a:r>
              <a:rPr lang="ru-RU" dirty="0"/>
              <a:t>Метрики качества:</a:t>
            </a:r>
          </a:p>
          <a:p>
            <a:pPr lvl="2"/>
            <a:r>
              <a:rPr lang="ru-RU" dirty="0"/>
              <a:t>Кросс-энтропия</a:t>
            </a:r>
          </a:p>
          <a:p>
            <a:pPr lvl="1"/>
            <a:r>
              <a:rPr lang="ru-RU" dirty="0"/>
              <a:t>Обучение:</a:t>
            </a:r>
            <a:endParaRPr lang="en-US" dirty="0"/>
          </a:p>
          <a:p>
            <a:pPr lvl="2"/>
            <a:r>
              <a:rPr lang="en-US" dirty="0"/>
              <a:t>GD</a:t>
            </a:r>
            <a:endParaRPr lang="ru-RU" dirty="0"/>
          </a:p>
          <a:p>
            <a:pPr lvl="2"/>
            <a:r>
              <a:rPr lang="en-US" dirty="0"/>
              <a:t>SGD</a:t>
            </a:r>
          </a:p>
          <a:p>
            <a:pPr lvl="2"/>
            <a:r>
              <a:rPr lang="en-US" dirty="0"/>
              <a:t>Mini-batch</a:t>
            </a:r>
            <a:endParaRPr lang="ru-RU" dirty="0"/>
          </a:p>
          <a:p>
            <a:r>
              <a:rPr lang="ru-RU" dirty="0"/>
              <a:t>Данные:</a:t>
            </a:r>
          </a:p>
          <a:p>
            <a:pPr lvl="1"/>
            <a:r>
              <a:rPr lang="ru-RU" dirty="0"/>
              <a:t>?</a:t>
            </a:r>
          </a:p>
        </p:txBody>
      </p:sp>
      <p:pic>
        <p:nvPicPr>
          <p:cNvPr id="1026" name="Picture 2" descr="home alone map GIF">
            <a:extLst>
              <a:ext uri="{FF2B5EF4-FFF2-40B4-BE49-F238E27FC236}">
                <a16:creationId xmlns:a16="http://schemas.microsoft.com/office/drawing/2014/main" id="{851EDC76-390B-5651-047E-072E9F4C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228" y="2208914"/>
            <a:ext cx="5487572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64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8BEE1-FDAB-74D3-E983-F3F5235E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ru-RU" sz="4000"/>
              <a:t>Небольшое обобщение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FECE82-9C71-343C-B067-E935FE8A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ru-RU" sz="2000" dirty="0"/>
              <a:t>Что не так с </a:t>
            </a:r>
            <a:r>
              <a:rPr lang="en-US" sz="2000" dirty="0"/>
              <a:t>SGD</a:t>
            </a:r>
            <a:r>
              <a:rPr lang="ru-RU" sz="2000" dirty="0"/>
              <a:t>?</a:t>
            </a:r>
          </a:p>
          <a:p>
            <a:r>
              <a:rPr lang="ru-RU" sz="2000" dirty="0"/>
              <a:t>Как его можно улучшить?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BF8F291-F142-B3B2-6267-81E242801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3403" y="3220920"/>
            <a:ext cx="4810874" cy="261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99BE76-ACB6-A8AA-7104-EDB8F70F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8386" y="1183974"/>
            <a:ext cx="5092365" cy="407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01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EA094-8CF6-20C9-1858-3D46153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pic>
        <p:nvPicPr>
          <p:cNvPr id="3074" name="Picture 2" descr="mnist | TensorFlow Datasets">
            <a:extLst>
              <a:ext uri="{FF2B5EF4-FFF2-40B4-BE49-F238E27FC236}">
                <a16:creationId xmlns:a16="http://schemas.microsoft.com/office/drawing/2014/main" id="{D5594E7F-6362-071A-AAB0-0D9476D6D7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2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30612-27F5-FA34-D9AD-9D40FCD16C99}"/>
              </a:ext>
            </a:extLst>
          </p:cNvPr>
          <p:cNvSpPr txBox="1"/>
          <p:nvPr/>
        </p:nvSpPr>
        <p:spPr>
          <a:xfrm>
            <a:off x="838200" y="1690688"/>
            <a:ext cx="61642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На какой части данных будем обучать сеть?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Почему не взять больше? Меньше?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Что будет, если обучаем на всех данных?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Переобучение – плохо!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Какая особенность должна быть в данных? Почему именно так?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D2043AC-0FDA-4736-B004-E679042EFBBC}"/>
              </a:ext>
            </a:extLst>
          </p:cNvPr>
          <p:cNvSpPr/>
          <p:nvPr/>
        </p:nvSpPr>
        <p:spPr>
          <a:xfrm>
            <a:off x="942535" y="5317588"/>
            <a:ext cx="6059927" cy="984738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2B8F99F-11C7-EEAE-4722-FF820790D9E1}"/>
              </a:ext>
            </a:extLst>
          </p:cNvPr>
          <p:cNvSpPr/>
          <p:nvPr/>
        </p:nvSpPr>
        <p:spPr>
          <a:xfrm>
            <a:off x="5289452" y="5317588"/>
            <a:ext cx="1713009" cy="984738"/>
          </a:xfrm>
          <a:prstGeom prst="rect">
            <a:avLst/>
          </a:prstGeom>
          <a:solidFill>
            <a:srgbClr val="DC47F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BAAC67C-3227-63B2-C13C-F11580C0CD92}"/>
              </a:ext>
            </a:extLst>
          </p:cNvPr>
          <p:cNvSpPr/>
          <p:nvPr/>
        </p:nvSpPr>
        <p:spPr>
          <a:xfrm>
            <a:off x="3576442" y="5317588"/>
            <a:ext cx="1713009" cy="984738"/>
          </a:xfrm>
          <a:prstGeom prst="rect">
            <a:avLst/>
          </a:prstGeom>
          <a:solidFill>
            <a:srgbClr val="00B05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CAD27-FB6B-AB83-0B6F-DCC34CABE265}"/>
              </a:ext>
            </a:extLst>
          </p:cNvPr>
          <p:cNvSpPr txBox="1"/>
          <p:nvPr/>
        </p:nvSpPr>
        <p:spPr>
          <a:xfrm>
            <a:off x="1118382" y="5579124"/>
            <a:ext cx="2282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Тренировочная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674FA-BB1F-F48F-0DBC-1C0F4F1C5F34}"/>
              </a:ext>
            </a:extLst>
          </p:cNvPr>
          <p:cNvSpPr txBox="1"/>
          <p:nvPr/>
        </p:nvSpPr>
        <p:spPr>
          <a:xfrm>
            <a:off x="3660032" y="5579123"/>
            <a:ext cx="162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Валидация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0B612-EE39-86AE-BBFE-40FCF58D259C}"/>
              </a:ext>
            </a:extLst>
          </p:cNvPr>
          <p:cNvSpPr txBox="1"/>
          <p:nvPr/>
        </p:nvSpPr>
        <p:spPr>
          <a:xfrm>
            <a:off x="5495228" y="5579122"/>
            <a:ext cx="162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Тестовая</a:t>
            </a:r>
          </a:p>
        </p:txBody>
      </p:sp>
    </p:spTree>
    <p:extLst>
      <p:ext uri="{BB962C8B-B14F-4D97-AF65-F5344CB8AC3E}">
        <p14:creationId xmlns:p14="http://schemas.microsoft.com/office/powerpoint/2010/main" val="1608083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3421A-5E46-84AA-77FF-579D19DC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3F92F9-2A25-9454-8BB6-845CEE5EE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1845417"/>
            <a:ext cx="4857937" cy="4351338"/>
          </a:xfrm>
        </p:spPr>
        <p:txBody>
          <a:bodyPr/>
          <a:lstStyle/>
          <a:p>
            <a:r>
              <a:rPr lang="ru-RU" dirty="0"/>
              <a:t>Как изображение подать на вход сети?</a:t>
            </a:r>
            <a:endParaRPr lang="en-US" dirty="0"/>
          </a:p>
          <a:p>
            <a:r>
              <a:rPr lang="ru-RU" dirty="0"/>
              <a:t>Что такое эпоха? Как понять фразу, что для обучения было пройдено 5 эпох?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867498-97D3-A586-9D1E-5BA14FD83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99" y="1164084"/>
            <a:ext cx="11985673" cy="5029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76DB2-B346-05F2-32EF-C369BFCEDE28}"/>
              </a:ext>
            </a:extLst>
          </p:cNvPr>
          <p:cNvSpPr txBox="1"/>
          <p:nvPr/>
        </p:nvSpPr>
        <p:spPr>
          <a:xfrm>
            <a:off x="5999049" y="5501422"/>
            <a:ext cx="71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784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CA2FD-0ADF-7E06-E539-D1F698CD5535}"/>
              </a:ext>
            </a:extLst>
          </p:cNvPr>
          <p:cNvSpPr txBox="1"/>
          <p:nvPr/>
        </p:nvSpPr>
        <p:spPr>
          <a:xfrm>
            <a:off x="7177135" y="5501421"/>
            <a:ext cx="161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100+ReLU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0A829-C26C-B16C-D999-EC3C50E02978}"/>
              </a:ext>
            </a:extLst>
          </p:cNvPr>
          <p:cNvSpPr txBox="1"/>
          <p:nvPr/>
        </p:nvSpPr>
        <p:spPr>
          <a:xfrm>
            <a:off x="10634585" y="5523757"/>
            <a:ext cx="3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529C0-CE20-B3A9-6AED-58ACE6CF1BA8}"/>
              </a:ext>
            </a:extLst>
          </p:cNvPr>
          <p:cNvSpPr txBox="1"/>
          <p:nvPr/>
        </p:nvSpPr>
        <p:spPr>
          <a:xfrm>
            <a:off x="8642091" y="5519623"/>
            <a:ext cx="181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10+Softmax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5056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C0DFA-B5A8-AE8F-8F47-05FCE023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Повторение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5096F7-B686-E891-5526-D0FD5843F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1240" cy="4351338"/>
          </a:xfrm>
        </p:spPr>
        <p:txBody>
          <a:bodyPr/>
          <a:lstStyle/>
          <a:p>
            <a:r>
              <a:rPr lang="ru-RU" dirty="0"/>
              <a:t>Какая последовательность действий в создании и обучении сети?</a:t>
            </a:r>
          </a:p>
        </p:txBody>
      </p:sp>
      <p:pic>
        <p:nvPicPr>
          <p:cNvPr id="4098" name="Picture 2" descr="On And On Spinning GIF by VisualTimmy Illustration">
            <a:extLst>
              <a:ext uri="{FF2B5EF4-FFF2-40B4-BE49-F238E27FC236}">
                <a16:creationId xmlns:a16="http://schemas.microsoft.com/office/drawing/2014/main" id="{AA95A0BF-061F-C347-F78C-C34614E35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0" y="1113753"/>
            <a:ext cx="4656406" cy="465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6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0C340-0880-BD0A-4054-9E8B5CDA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93</a:t>
            </a:r>
            <a:r>
              <a:rPr lang="en-US" dirty="0"/>
              <a:t>%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C6938-5C9E-22B8-D07C-1B3620D48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2077" cy="481432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 директории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Task </a:t>
            </a:r>
            <a:r>
              <a:rPr lang="ru-RU" dirty="0"/>
              <a:t>находится ноутбук </a:t>
            </a:r>
            <a:r>
              <a:rPr lang="en-US" dirty="0" err="1"/>
              <a:t>MNIST.ipynb</a:t>
            </a:r>
            <a:r>
              <a:rPr lang="en-US" dirty="0"/>
              <a:t>, </a:t>
            </a:r>
            <a:r>
              <a:rPr lang="ru-RU" dirty="0"/>
              <a:t>в котором нужно реализовать необходимые функции для работы сети, затем обучить ее на данных </a:t>
            </a:r>
            <a:r>
              <a:rPr lang="en-US" dirty="0" err="1"/>
              <a:t>Mnist_X.npy</a:t>
            </a:r>
            <a:r>
              <a:rPr lang="en-US" dirty="0"/>
              <a:t>, </a:t>
            </a:r>
            <a:r>
              <a:rPr lang="en-US" dirty="0" err="1"/>
              <a:t>Mnist_y.npy</a:t>
            </a:r>
            <a:r>
              <a:rPr lang="en-US" dirty="0"/>
              <a:t> </a:t>
            </a:r>
            <a:r>
              <a:rPr lang="ru-RU" dirty="0"/>
              <a:t>в той же директории и получить точность на тестовой выборке около 93%:</a:t>
            </a:r>
          </a:p>
          <a:p>
            <a:pPr lvl="1"/>
            <a:r>
              <a:rPr lang="ru-RU" dirty="0"/>
              <a:t>Модель:</a:t>
            </a:r>
          </a:p>
          <a:p>
            <a:pPr lvl="2"/>
            <a:r>
              <a:rPr lang="ru-RU" dirty="0"/>
              <a:t>784 входных нейрона</a:t>
            </a:r>
          </a:p>
          <a:p>
            <a:pPr lvl="2"/>
            <a:r>
              <a:rPr lang="ru-RU" dirty="0"/>
              <a:t>100 нейронов</a:t>
            </a:r>
            <a:r>
              <a:rPr lang="en-US" dirty="0"/>
              <a:t> </a:t>
            </a:r>
            <a:r>
              <a:rPr lang="ru-RU" dirty="0"/>
              <a:t>+</a:t>
            </a:r>
            <a:r>
              <a:rPr lang="en-US" dirty="0"/>
              <a:t> </a:t>
            </a:r>
            <a:r>
              <a:rPr lang="ru-RU" dirty="0"/>
              <a:t>активация функцией </a:t>
            </a:r>
            <a:r>
              <a:rPr lang="en-US" dirty="0" err="1"/>
              <a:t>ReLU</a:t>
            </a:r>
            <a:endParaRPr lang="ru-RU" dirty="0"/>
          </a:p>
          <a:p>
            <a:pPr lvl="2"/>
            <a:r>
              <a:rPr lang="ru-RU" dirty="0"/>
              <a:t>10 нейронов + активация функцией </a:t>
            </a:r>
            <a:r>
              <a:rPr lang="en-US" dirty="0" err="1"/>
              <a:t>Softmax</a:t>
            </a:r>
            <a:endParaRPr lang="en-US" dirty="0"/>
          </a:p>
          <a:p>
            <a:pPr lvl="3"/>
            <a:r>
              <a:rPr lang="en-US" dirty="0"/>
              <a:t>Hint: </a:t>
            </a:r>
            <a:r>
              <a:rPr lang="ru-RU" dirty="0"/>
              <a:t>В </a:t>
            </a:r>
            <a:r>
              <a:rPr lang="en-US" dirty="0"/>
              <a:t>torch </a:t>
            </a:r>
            <a:r>
              <a:rPr lang="ru-RU" dirty="0"/>
              <a:t>используется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ru-RU" dirty="0"/>
              <a:t>в функции ошибки, поэтому </a:t>
            </a:r>
            <a:r>
              <a:rPr lang="ru-RU" b="1" dirty="0"/>
              <a:t>указывать его не надо</a:t>
            </a:r>
          </a:p>
          <a:p>
            <a:pPr lvl="1"/>
            <a:r>
              <a:rPr lang="ru-RU" dirty="0"/>
              <a:t>Данные:</a:t>
            </a:r>
          </a:p>
          <a:p>
            <a:pPr lvl="2"/>
            <a:r>
              <a:rPr lang="ru-RU" dirty="0"/>
              <a:t>70000 изображений с ответами:</a:t>
            </a:r>
          </a:p>
          <a:p>
            <a:pPr lvl="2"/>
            <a:r>
              <a:rPr lang="ru-RU" dirty="0"/>
              <a:t>Тестовая выборка – 10000 изображений</a:t>
            </a:r>
          </a:p>
          <a:p>
            <a:pPr lvl="2"/>
            <a:r>
              <a:rPr lang="ru-RU" dirty="0"/>
              <a:t>Тренировочная выборка – 80</a:t>
            </a:r>
            <a:r>
              <a:rPr lang="en-US" dirty="0"/>
              <a:t>% </a:t>
            </a:r>
            <a:r>
              <a:rPr lang="ru-RU" dirty="0"/>
              <a:t>от 60000</a:t>
            </a:r>
          </a:p>
          <a:p>
            <a:pPr lvl="2"/>
            <a:r>
              <a:rPr lang="ru-RU" dirty="0" err="1"/>
              <a:t>Валидационная</a:t>
            </a:r>
            <a:r>
              <a:rPr lang="ru-RU" dirty="0"/>
              <a:t> выборка – 20</a:t>
            </a:r>
            <a:r>
              <a:rPr lang="en-US" dirty="0"/>
              <a:t>% </a:t>
            </a:r>
            <a:r>
              <a:rPr lang="ru-RU" dirty="0"/>
              <a:t>от 60000</a:t>
            </a:r>
          </a:p>
        </p:txBody>
      </p:sp>
      <p:pic>
        <p:nvPicPr>
          <p:cNvPr id="5122" name="Picture 2" descr="Artificial Intelligence Technology GIF by xponentialdesign">
            <a:extLst>
              <a:ext uri="{FF2B5EF4-FFF2-40B4-BE49-F238E27FC236}">
                <a16:creationId xmlns:a16="http://schemas.microsoft.com/office/drawing/2014/main" id="{A08ECAE7-71EF-7D93-4031-BBC885C78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277" y="2512695"/>
            <a:ext cx="3440186" cy="344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089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271</Words>
  <Application>Microsoft Macintosh PowerPoint</Application>
  <PresentationFormat>Широкоэкранный</PresentationFormat>
  <Paragraphs>69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У2. Задачи компьютерного зрения</vt:lpstr>
      <vt:lpstr>Уже разобрались с </vt:lpstr>
      <vt:lpstr>Небольшое обобщение обучения</vt:lpstr>
      <vt:lpstr>Данные</vt:lpstr>
      <vt:lpstr>Архитектура модели</vt:lpstr>
      <vt:lpstr>Повторение</vt:lpstr>
      <vt:lpstr>93%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У2. Задачи компьютерного зрения</dc:title>
  <dc:creator>Mike</dc:creator>
  <cp:lastModifiedBy>Misha Trapeznikov</cp:lastModifiedBy>
  <cp:revision>75</cp:revision>
  <dcterms:created xsi:type="dcterms:W3CDTF">2022-07-01T11:39:54Z</dcterms:created>
  <dcterms:modified xsi:type="dcterms:W3CDTF">2022-07-05T19:08:17Z</dcterms:modified>
</cp:coreProperties>
</file>